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30"/>
  </p:notesMasterIdLst>
  <p:sldIdLst>
    <p:sldId id="316" r:id="rId4"/>
    <p:sldId id="307" r:id="rId5"/>
    <p:sldId id="271" r:id="rId6"/>
    <p:sldId id="272" r:id="rId7"/>
    <p:sldId id="273" r:id="rId8"/>
    <p:sldId id="274" r:id="rId9"/>
    <p:sldId id="275" r:id="rId10"/>
    <p:sldId id="276" r:id="rId11"/>
    <p:sldId id="280" r:id="rId12"/>
    <p:sldId id="281" r:id="rId13"/>
    <p:sldId id="284" r:id="rId14"/>
    <p:sldId id="285" r:id="rId15"/>
    <p:sldId id="286" r:id="rId16"/>
    <p:sldId id="310" r:id="rId17"/>
    <p:sldId id="311" r:id="rId18"/>
    <p:sldId id="289" r:id="rId19"/>
    <p:sldId id="290" r:id="rId20"/>
    <p:sldId id="308" r:id="rId21"/>
    <p:sldId id="341" r:id="rId22"/>
    <p:sldId id="291" r:id="rId23"/>
    <p:sldId id="292" r:id="rId24"/>
    <p:sldId id="293" r:id="rId25"/>
    <p:sldId id="312" r:id="rId26"/>
    <p:sldId id="313" r:id="rId27"/>
    <p:sldId id="315" r:id="rId28"/>
    <p:sldId id="314" r:id="rId29"/>
  </p:sldIdLst>
  <p:sldSz cx="9144000" cy="6858000" type="screen4x3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8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4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C7B-5514-4EA2-98DB-29EA2834EC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2FC4-1117-457F-95CE-B6089A557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02F0EE8-2CE8-4391-AB2F-07B4092E2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874106E-CEBD-4807-ACF0-4D6B5B87743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40472"/>
            <a:ext cx="3853006" cy="37798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C7B-5514-4EA2-98DB-29EA2834EC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2FC4-1117-457F-95CE-B6089A557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02F0EE8-2CE8-4391-AB2F-07B4092E2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874106E-CEBD-4807-ACF0-4D6B5B87743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40472"/>
            <a:ext cx="3853006" cy="377984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2BC7B-5514-4EA2-98DB-29EA2834EC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12FC4-1117-457F-95CE-B6089A5577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2BC7B-5514-4EA2-98DB-29EA2834EC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12FC4-1117-457F-95CE-B6089A5577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引入：数据结构的概念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lvl="1"/>
            <a:r>
              <a:rPr lang="en-US" altLang="zh-CN" sz="2100" dirty="0">
                <a:latin typeface="+mn-ea"/>
                <a:cs typeface="+mn-ea"/>
                <a:sym typeface="+mn-ea"/>
              </a:rPr>
              <a:t>    </a:t>
            </a:r>
            <a:r>
              <a:rPr lang="zh-CN" altLang="en-US" sz="2100" dirty="0">
                <a:latin typeface="+mn-ea"/>
                <a:cs typeface="+mn-ea"/>
                <a:sym typeface="+mn-ea"/>
              </a:rPr>
              <a:t>数据结构是在计算机中存储、组织数据的方式。小到变量、数组，大到线段树、平衡树，都是数据结构。</a:t>
            </a:r>
            <a:endParaRPr lang="zh-CN" altLang="en-US" sz="21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0" lvl="1"/>
            <a:endParaRPr lang="zh-CN" altLang="en-US" sz="21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0" lvl="1"/>
            <a:r>
              <a:rPr lang="en-US" altLang="zh-CN" sz="2100" dirty="0">
                <a:latin typeface="+mn-ea"/>
                <a:cs typeface="+mn-ea"/>
                <a:sym typeface="+mn-ea"/>
              </a:rPr>
              <a:t>    </a:t>
            </a:r>
            <a:r>
              <a:rPr lang="zh-CN" altLang="en-US" sz="2100" dirty="0">
                <a:latin typeface="+mn-ea"/>
                <a:cs typeface="+mn-ea"/>
                <a:sym typeface="+mn-ea"/>
              </a:rPr>
              <a:t>程序运行离不开数据结构，不同的数据结构又各有优劣和不同的特点，能够处理的问题各不相同，而根据具体问题选取合适的数据结构，可以大大提升程序的效率。所以，学习各种各样的数据结构是很有必要的</a:t>
            </a:r>
            <a:r>
              <a:rPr lang="zh-CN" altLang="en-US" sz="2100"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>
                <a:sym typeface="+mn-ea"/>
              </a:rPr>
              <a:t>    </a:t>
            </a:r>
            <a:endParaRPr lang="zh-CN" altLang="en-US" sz="2100">
              <a:sym typeface="+mn-ea"/>
            </a:endParaRPr>
          </a:p>
          <a:p>
            <a:pPr marL="0" lvl="1"/>
            <a:r>
              <a:rPr lang="zh-CN" altLang="en-US" sz="2100">
                <a:sym typeface="+mn-ea"/>
              </a:rPr>
              <a:t>         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约瑟夫问题</a:t>
            </a:r>
            <a:r>
              <a:rPr lang="en-US" altLang="zh-CN"/>
              <a:t>——</a:t>
            </a:r>
            <a:r>
              <a:rPr lang="zh-CN" altLang="en-US"/>
              <a:t>单向循环链表解法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 </a:t>
            </a:r>
            <a:r>
              <a:rPr lang="en-US" altLang="zh-CN"/>
              <a:t>– </a:t>
            </a:r>
            <a:r>
              <a:rPr lang="zh-CN" altLang="en-US"/>
              <a:t>引入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 </a:t>
            </a:r>
            <a:r>
              <a:rPr lang="en-US" altLang="zh-CN"/>
              <a:t>– </a:t>
            </a:r>
            <a:r>
              <a:rPr lang="zh-CN" altLang="en-US"/>
              <a:t>插入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 </a:t>
            </a:r>
            <a:r>
              <a:rPr lang="en-US" altLang="zh-CN"/>
              <a:t>– </a:t>
            </a:r>
            <a:r>
              <a:rPr lang="zh-CN" altLang="en-US"/>
              <a:t>删除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143000"/>
          </a:xfrm>
        </p:spPr>
        <p:txBody>
          <a:bodyPr/>
          <a:lstStyle/>
          <a:p>
            <a:r>
              <a:rPr lang="zh-CN" altLang="en-US" dirty="0"/>
              <a:t>栈 </a:t>
            </a:r>
            <a:r>
              <a:rPr lang="en-US" altLang="zh-CN" dirty="0"/>
              <a:t>– </a:t>
            </a:r>
            <a:r>
              <a:rPr lang="zh-CN" altLang="en-US" dirty="0"/>
              <a:t>应用 </a:t>
            </a:r>
            <a:r>
              <a:rPr lang="en-US" altLang="zh-CN" dirty="0"/>
              <a:t>– </a:t>
            </a:r>
            <a:r>
              <a:rPr lang="zh-CN" altLang="en-US" dirty="0"/>
              <a:t>程序员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问题描述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4970" y="1412875"/>
            <a:ext cx="7916545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143000"/>
          </a:xfrm>
        </p:spPr>
        <p:txBody>
          <a:bodyPr/>
          <a:lstStyle/>
          <a:p>
            <a:r>
              <a:rPr lang="zh-CN" altLang="en-US" dirty="0"/>
              <a:t>栈 </a:t>
            </a:r>
            <a:r>
              <a:rPr lang="en-US" altLang="zh-CN" dirty="0"/>
              <a:t>– </a:t>
            </a:r>
            <a:r>
              <a:rPr lang="zh-CN" altLang="en-US" dirty="0"/>
              <a:t>应用 </a:t>
            </a:r>
            <a:r>
              <a:rPr lang="en-US" altLang="zh-CN" dirty="0"/>
              <a:t>– </a:t>
            </a:r>
            <a:r>
              <a:rPr lang="zh-CN" altLang="en-US" dirty="0"/>
              <a:t>程序员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buClr>
                <a:schemeClr val="accent2"/>
              </a:buClr>
              <a:buSzPct val="80000"/>
              <a:buNone/>
            </a:pPr>
            <a:r>
              <a:rPr lang="zh-CN" altLang="en-US">
                <a:sym typeface="+mn-ea"/>
              </a:rPr>
              <a:t>我们把字符一个一个压入栈中，当遇到</a:t>
            </a:r>
            <a:r>
              <a:rPr lang="en-US" altLang="zh-CN">
                <a:sym typeface="+mn-ea"/>
              </a:rPr>
              <a:t>#</a:t>
            </a:r>
            <a:r>
              <a:rPr lang="zh-CN" altLang="en-US">
                <a:sym typeface="+mn-ea"/>
              </a:rPr>
              <a:t>的时候我们弹出一次栈。当遇到</a:t>
            </a:r>
            <a:r>
              <a:rPr lang="en-US" altLang="zh-CN">
                <a:sym typeface="+mn-ea"/>
              </a:rPr>
              <a:t>@</a:t>
            </a:r>
            <a:r>
              <a:rPr lang="zh-CN" altLang="en-US">
                <a:sym typeface="+mn-ea"/>
              </a:rPr>
              <a:t>的时候我们直接把栈清空</a:t>
            </a:r>
            <a:r>
              <a:rPr lang="en-US" altLang="zh-CN">
                <a:sym typeface="+mn-ea"/>
              </a:rPr>
              <a:t>(t=0)</a:t>
            </a:r>
            <a:r>
              <a:rPr lang="zh-CN" altLang="en-US">
                <a:sym typeface="+mn-ea"/>
              </a:rPr>
              <a:t>。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611505" y="2730500"/>
            <a:ext cx="3960495" cy="372554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string s;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stack&lt;char&gt;st;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cin&gt;&gt;s;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</a:rPr>
              <a:t>for(int i=0;i&lt;s.size();i++)</a:t>
            </a:r>
            <a:br>
              <a:rPr lang="en-US" altLang="zh-CN">
                <a:solidFill>
                  <a:schemeClr val="tx1"/>
                </a:solidFill>
              </a:rPr>
            </a:br>
            <a:r>
              <a:rPr lang="en-US" altLang="zh-CN">
                <a:solidFill>
                  <a:schemeClr val="tx1"/>
                </a:solidFill>
              </a:rPr>
              <a:t>{</a:t>
            </a:r>
            <a:endParaRPr lang="en-US" altLang="zh-CN">
              <a:solidFill>
                <a:schemeClr val="tx1"/>
              </a:solidFill>
            </a:endParaRPr>
          </a:p>
          <a:p>
            <a:pPr indent="457200" algn="l"/>
            <a:r>
              <a:rPr lang="en-US" altLang="zh-CN">
                <a:solidFill>
                  <a:schemeClr val="tx1"/>
                </a:solidFill>
                <a:sym typeface="+mn-ea"/>
              </a:rPr>
              <a:t>if(s[i]==’#’)st.pop();</a:t>
            </a:r>
            <a:endParaRPr lang="en-US" altLang="zh-CN">
              <a:solidFill>
                <a:schemeClr val="tx1"/>
              </a:solidFill>
            </a:endParaRPr>
          </a:p>
          <a:p>
            <a:pPr indent="457200" algn="l"/>
            <a:r>
              <a:rPr lang="en-US" altLang="zh-CN">
                <a:solidFill>
                  <a:schemeClr val="tx1"/>
                </a:solidFill>
                <a:sym typeface="+mn-ea"/>
              </a:rPr>
              <a:t>else if(s[i]==’@’)</a:t>
            </a:r>
            <a:br>
              <a:rPr lang="en-US" altLang="zh-CN">
                <a:solidFill>
                  <a:schemeClr val="tx1"/>
                </a:solidFill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sym typeface="+mn-ea"/>
              </a:rPr>
              <a:t>       {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457200" lvl="1" indent="457200" algn="l"/>
            <a:r>
              <a:rPr lang="en-US" altLang="zh-CN">
                <a:solidFill>
                  <a:schemeClr val="tx1"/>
                </a:solidFill>
                <a:sym typeface="+mn-ea"/>
              </a:rPr>
              <a:t>while(st.empty()==false)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457200" lvl="1" indent="457200" algn="l"/>
            <a:r>
              <a:rPr lang="en-US" altLang="zh-CN">
                <a:solidFill>
                  <a:schemeClr val="tx1"/>
                </a:solidFill>
                <a:sym typeface="+mn-ea"/>
              </a:rPr>
              <a:t>        st.pop();</a:t>
            </a:r>
            <a:br>
              <a:rPr lang="en-US" altLang="zh-CN">
                <a:solidFill>
                  <a:schemeClr val="tx1"/>
                </a:solidFill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sym typeface="+mn-ea"/>
              </a:rPr>
              <a:t>}</a:t>
            </a:r>
            <a:endParaRPr lang="en-US" altLang="zh-CN">
              <a:solidFill>
                <a:schemeClr val="tx1"/>
              </a:solidFill>
            </a:endParaRPr>
          </a:p>
          <a:p>
            <a:pPr indent="457200" algn="l"/>
            <a:r>
              <a:rPr lang="en-US" altLang="zh-CN">
                <a:solidFill>
                  <a:schemeClr val="tx1"/>
                </a:solidFill>
                <a:sym typeface="+mn-ea"/>
              </a:rPr>
              <a:t>else s.push(st[i]);</a:t>
            </a:r>
            <a:br>
              <a:rPr lang="en-US" altLang="zh-CN">
                <a:solidFill>
                  <a:schemeClr val="tx1"/>
                </a:solidFill>
              </a:rPr>
            </a:br>
            <a:r>
              <a:rPr lang="en-US" altLang="zh-CN">
                <a:solidFill>
                  <a:schemeClr val="tx1"/>
                </a:solidFill>
              </a:rPr>
              <a:t>}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单调栈</a:t>
            </a:r>
            <a:r>
              <a:rPr lang="en-US" altLang="zh-CN"/>
              <a:t> – </a:t>
            </a:r>
            <a:r>
              <a:rPr lang="zh-CN" altLang="en-US"/>
              <a:t>应用 </a:t>
            </a:r>
            <a:r>
              <a:rPr lang="en-US" altLang="zh-CN"/>
              <a:t>–</a:t>
            </a:r>
            <a:r>
              <a:rPr lang="zh-CN" altLang="en-US"/>
              <a:t>向右看齐</a:t>
            </a:r>
            <a:r>
              <a:rPr lang="en-US" altLang="zh-CN"/>
              <a:t>(</a:t>
            </a:r>
            <a:r>
              <a:rPr lang="zh-CN" altLang="en-US"/>
              <a:t>洛谷</a:t>
            </a:r>
            <a:r>
              <a:rPr lang="en-US" altLang="zh-CN"/>
              <a:t>P2947)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单调栈</a:t>
            </a:r>
            <a:r>
              <a:rPr lang="en-US" altLang="zh-CN"/>
              <a:t> – </a:t>
            </a:r>
            <a:r>
              <a:rPr lang="zh-CN" altLang="en-US"/>
              <a:t>应用 </a:t>
            </a:r>
            <a:r>
              <a:rPr lang="en-US" altLang="zh-CN"/>
              <a:t>–</a:t>
            </a:r>
            <a:r>
              <a:rPr lang="zh-CN" altLang="en-US"/>
              <a:t>向右看齐</a:t>
            </a:r>
            <a:r>
              <a:rPr lang="en-US" altLang="zh-CN"/>
              <a:t>(</a:t>
            </a:r>
            <a:r>
              <a:rPr lang="zh-CN" altLang="en-US"/>
              <a:t>洛谷</a:t>
            </a:r>
            <a:r>
              <a:rPr lang="en-US" altLang="zh-CN"/>
              <a:t>P2947)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 </a:t>
            </a:r>
            <a:r>
              <a:rPr lang="en-US" altLang="zh-CN" dirty="0"/>
              <a:t>– </a:t>
            </a:r>
            <a:r>
              <a:rPr lang="zh-CN" altLang="en-US" dirty="0"/>
              <a:t>表达式问题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00496" y="6215082"/>
            <a:ext cx="642942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1263650"/>
            <a:ext cx="6477000" cy="51657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 </a:t>
            </a:r>
            <a:r>
              <a:rPr lang="en-US" altLang="zh-CN" dirty="0"/>
              <a:t>– </a:t>
            </a:r>
            <a:r>
              <a:rPr lang="zh-CN" altLang="en-US" dirty="0"/>
              <a:t>表达式问题</a:t>
            </a:r>
            <a:r>
              <a:rPr lang="en-US" altLang="zh-CN" dirty="0"/>
              <a:t>P1449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000496" y="6215082"/>
            <a:ext cx="642942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31950"/>
            <a:ext cx="7733665" cy="458343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dirty="0"/>
              <a:t>后缀表达式，又称逆波兰式，指的是不包含括号，运算符放在两个运算对象的后面，所有的计算按运算符出现的顺序，严格从左向右进行（不再考虑运算符的优先规则）。后缀表达式计算：后缀表达式计算与前缀表达式类似，只是顺序是从左至右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zh-CN" altLang="en-US" sz="2100" dirty="0">
                <a:latin typeface="+mn-ea"/>
                <a:cs typeface="+mn-ea"/>
                <a:sym typeface="+mn-ea"/>
              </a:rPr>
              <a:t>只有两步求解：</a:t>
            </a:r>
            <a:endParaRPr lang="zh-CN" altLang="en-US" sz="21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0" lvl="1" indent="0">
              <a:buNone/>
            </a:pPr>
            <a:r>
              <a:rPr lang="zh-CN" altLang="en-US" sz="2100" dirty="0">
                <a:latin typeface="+mn-ea"/>
                <a:cs typeface="+mn-ea"/>
                <a:sym typeface="+mn-ea"/>
              </a:rPr>
              <a:t>①读取到一个完整数字，直接入栈</a:t>
            </a:r>
            <a:endParaRPr lang="zh-CN" altLang="en-US" sz="2100" dirty="0">
              <a:latin typeface="+mn-ea"/>
              <a:cs typeface="+mn-ea"/>
              <a:sym typeface="+mn-ea"/>
            </a:endParaRPr>
          </a:p>
          <a:p>
            <a:pPr marL="0" lvl="1" indent="0">
              <a:buNone/>
            </a:pPr>
            <a:r>
              <a:rPr lang="zh-CN" altLang="en-US" sz="2100" dirty="0">
                <a:latin typeface="+mn-ea"/>
                <a:cs typeface="+mn-ea"/>
                <a:sym typeface="+mn-ea"/>
              </a:rPr>
              <a:t>②当是运算符号的时候，就将栈的最上面两个数拿出进行运算后，再将结果进栈，其中栈顶元素永远在运算符号的右边。</a:t>
            </a:r>
            <a:endParaRPr lang="zh-CN" altLang="en-US" sz="21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**</a:t>
            </a:r>
            <a:r>
              <a:rPr lang="zh-CN" altLang="en-US" dirty="0"/>
              <a:t>（选学）中缀表达式求值</a:t>
            </a:r>
            <a:r>
              <a:rPr lang="en-US" altLang="zh-CN" dirty="0"/>
              <a:t> </a:t>
            </a:r>
            <a:r>
              <a:rPr lang="en-US" dirty="0"/>
              <a:t>P1981 P1175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查看题解区自学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链表</a:t>
            </a:r>
            <a:endParaRPr lang="en-US" altLang="zh-CN" dirty="0"/>
          </a:p>
          <a:p>
            <a:pPr lvl="1"/>
            <a:r>
              <a:rPr lang="zh-CN" altLang="en-US" dirty="0"/>
              <a:t>双向链表、单向链表</a:t>
            </a:r>
            <a:endParaRPr lang="en-US" altLang="zh-CN" dirty="0"/>
          </a:p>
          <a:p>
            <a:r>
              <a:rPr lang="zh-CN" altLang="en-US" dirty="0"/>
              <a:t>栈</a:t>
            </a:r>
            <a:endParaRPr lang="en-US" altLang="zh-CN" dirty="0"/>
          </a:p>
          <a:p>
            <a:pPr lvl="1"/>
            <a:r>
              <a:rPr lang="zh-CN" altLang="en-US" dirty="0"/>
              <a:t>栈、单调栈、表达式问题</a:t>
            </a:r>
            <a:endParaRPr lang="en-US" altLang="zh-CN" dirty="0"/>
          </a:p>
          <a:p>
            <a:r>
              <a:rPr lang="zh-CN" altLang="en-US" dirty="0"/>
              <a:t>队列</a:t>
            </a:r>
            <a:endParaRPr lang="en-US" altLang="zh-CN" dirty="0"/>
          </a:p>
          <a:p>
            <a:pPr lvl="1"/>
            <a:r>
              <a:rPr lang="zh-CN" altLang="en-US" dirty="0"/>
              <a:t>队列、优先队列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队列 </a:t>
            </a:r>
            <a:r>
              <a:rPr lang="en-US" altLang="zh-CN"/>
              <a:t>– </a:t>
            </a:r>
            <a:r>
              <a:rPr lang="zh-CN" altLang="en-US"/>
              <a:t>引入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队列 </a:t>
            </a:r>
            <a:r>
              <a:rPr lang="en-US" altLang="zh-CN"/>
              <a:t>– </a:t>
            </a:r>
            <a:r>
              <a:rPr lang="zh-CN" altLang="en-US"/>
              <a:t>插入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队列 </a:t>
            </a:r>
            <a:r>
              <a:rPr lang="en-US" altLang="zh-CN"/>
              <a:t>– </a:t>
            </a:r>
            <a:r>
              <a:rPr lang="zh-CN" altLang="en-US"/>
              <a:t>删除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 </a:t>
            </a:r>
            <a:r>
              <a:rPr lang="en-US" altLang="zh-CN" dirty="0"/>
              <a:t>– </a:t>
            </a:r>
            <a:r>
              <a:rPr lang="zh-CN" altLang="en-US" dirty="0"/>
              <a:t>探究性质</a:t>
            </a:r>
            <a:r>
              <a:rPr lang="en-US" altLang="zh-CN" dirty="0"/>
              <a:t>-blah</a:t>
            </a:r>
            <a:r>
              <a:rPr lang="zh-CN" altLang="en-US" dirty="0"/>
              <a:t>数列（OpenJudge NOI 3.4 2729）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00496" y="6215082"/>
            <a:ext cx="642942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8650" y="1557020"/>
            <a:ext cx="8529320" cy="42379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优先队列（堆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优先队列与队列一样，只能从队尾插入元素，从队首删除元素。但是它有一个特性，就是队列中优先级最大的元素总是位于队首，所以出队时，并非按照先进先出的原则进行，而是将当前队列中优先级最大的元素出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可以认为，优先队列是优先级高的元素可以插队的队列；也可以认为，优先队列不存在“排队”的概念，入队随便入，只要出队时严格按照优先级高的先出队这一规则就好。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优先队列（堆</a:t>
            </a:r>
            <a:r>
              <a:rPr lang="en-US" altLang="zh-CN" dirty="0"/>
              <a:t>) –</a:t>
            </a:r>
            <a:r>
              <a:rPr lang="zh-CN" altLang="en-US" dirty="0"/>
              <a:t>应用</a:t>
            </a:r>
            <a:r>
              <a:rPr lang="en-US" altLang="zh-CN" dirty="0"/>
              <a:t>–</a:t>
            </a:r>
            <a:r>
              <a:rPr lang="zh-CN" altLang="en-US" dirty="0"/>
              <a:t>合并果子</a:t>
            </a:r>
            <a:br>
              <a:rPr lang="en-US" altLang="zh-CN" dirty="0"/>
            </a:br>
            <a:r>
              <a:rPr lang="zh-CN" altLang="en-US" dirty="0"/>
              <a:t>（洛谷</a:t>
            </a:r>
            <a:r>
              <a:rPr lang="en-US" altLang="zh-CN" dirty="0"/>
              <a:t>P1090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9115" y="1701165"/>
            <a:ext cx="8059420" cy="26695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优先队列（堆</a:t>
            </a:r>
            <a:r>
              <a:rPr lang="en-US" altLang="zh-CN" dirty="0"/>
              <a:t>) –</a:t>
            </a:r>
            <a:r>
              <a:rPr lang="zh-CN" altLang="en-US" dirty="0"/>
              <a:t>应用</a:t>
            </a:r>
            <a:r>
              <a:rPr lang="en-US" altLang="zh-CN" dirty="0"/>
              <a:t>–</a:t>
            </a:r>
            <a:r>
              <a:rPr lang="zh-CN" altLang="en-US" dirty="0"/>
              <a:t>合并果子</a:t>
            </a:r>
            <a:br>
              <a:rPr lang="en-US" altLang="zh-CN" dirty="0"/>
            </a:br>
            <a:r>
              <a:rPr lang="zh-CN" altLang="en-US" dirty="0"/>
              <a:t>（洛谷</a:t>
            </a:r>
            <a:r>
              <a:rPr lang="en-US" altLang="zh-CN" dirty="0"/>
              <a:t>P1090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如果定义重量越小的果堆，优先级越大，那么要节省体力，可以通过贪心策略</a:t>
            </a:r>
            <a:r>
              <a:rPr lang="en-US" altLang="zh-CN" dirty="0"/>
              <a:t>——</a:t>
            </a:r>
            <a:r>
              <a:rPr lang="zh-CN" altLang="en-US" dirty="0"/>
              <a:t>每次合并重量最小的两个果堆。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于是，核心代码如下：</a:t>
            </a:r>
            <a:endParaRPr lang="en-US" altLang="zh-CN" dirty="0"/>
          </a:p>
          <a:p>
            <a:pPr marL="365760" lvl="1" indent="0">
              <a:buNone/>
            </a:pPr>
            <a:r>
              <a:rPr lang="en-US" altLang="zh-CN" dirty="0"/>
              <a:t>while(q.size()&gt;=2){</a:t>
            </a:r>
            <a:endParaRPr lang="en-US" altLang="zh-CN" dirty="0"/>
          </a:p>
          <a:p>
            <a:pPr marL="365760" lvl="1" indent="0">
              <a:buNone/>
            </a:pPr>
            <a:r>
              <a:rPr lang="en-US" altLang="zh-CN" dirty="0"/>
              <a:t>	A=q.top();q.pop();</a:t>
            </a:r>
            <a:endParaRPr lang="en-US" altLang="zh-CN" dirty="0"/>
          </a:p>
          <a:p>
            <a:pPr marL="0" lvl="1" indent="0">
              <a:buNone/>
            </a:pPr>
            <a:r>
              <a:rPr lang="en-US" altLang="zh-CN" dirty="0">
                <a:sym typeface="+mn-ea"/>
              </a:rPr>
              <a:t>	B=q.top();q.pop();</a:t>
            </a:r>
            <a:endParaRPr lang="en-US" altLang="zh-CN" dirty="0"/>
          </a:p>
          <a:p>
            <a:pPr marL="365760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ans</a:t>
            </a:r>
            <a:r>
              <a:rPr lang="en-US" altLang="zh-CN" dirty="0"/>
              <a:t>+=A+B;</a:t>
            </a:r>
            <a:endParaRPr lang="en-US" altLang="zh-CN" dirty="0"/>
          </a:p>
          <a:p>
            <a:pPr marL="365760" lvl="1" indent="0">
              <a:buNone/>
            </a:pPr>
            <a:r>
              <a:rPr lang="en-US" altLang="zh-CN" dirty="0"/>
              <a:t>	</a:t>
            </a:r>
            <a:r>
              <a:rPr lang="en-US" dirty="0"/>
              <a:t>q.push(A+B);</a:t>
            </a:r>
            <a:endParaRPr lang="en-US" altLang="zh-CN" dirty="0"/>
          </a:p>
          <a:p>
            <a:pPr marL="365760" lvl="1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链表 </a:t>
            </a:r>
            <a:r>
              <a:rPr lang="en-US" altLang="zh-CN"/>
              <a:t>– </a:t>
            </a:r>
            <a:r>
              <a:rPr lang="zh-CN" altLang="en-US"/>
              <a:t>引入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链表 </a:t>
            </a:r>
            <a:r>
              <a:rPr lang="en-US" altLang="zh-CN"/>
              <a:t>– </a:t>
            </a:r>
            <a:r>
              <a:rPr lang="zh-CN" altLang="en-US"/>
              <a:t>遍历与查找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链表 </a:t>
            </a:r>
            <a:r>
              <a:rPr lang="en-US" altLang="zh-CN"/>
              <a:t>– </a:t>
            </a:r>
            <a:r>
              <a:rPr lang="zh-CN" altLang="en-US"/>
              <a:t>插入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链表 </a:t>
            </a:r>
            <a:r>
              <a:rPr lang="en-US" altLang="zh-CN"/>
              <a:t>– </a:t>
            </a:r>
            <a:r>
              <a:rPr lang="zh-CN" altLang="en-US"/>
              <a:t>删除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链表的时间复杂度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双向链表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约瑟夫问题</a:t>
            </a:r>
            <a:r>
              <a:rPr lang="en-US" altLang="zh-CN"/>
              <a:t>——</a:t>
            </a:r>
            <a:r>
              <a:rPr lang="zh-CN" altLang="en-US"/>
              <a:t>双向循环链表解法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YTYxZjNhZDA4NmIxNWIxOTEwNzFkNjJjM2FiYTQyMT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WPS 演示</Application>
  <PresentationFormat>全屏显示(4:3)</PresentationFormat>
  <Paragraphs>106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1_Office 主题​​</vt:lpstr>
      <vt:lpstr>引入：数据结构的概念</vt:lpstr>
      <vt:lpstr>目录</vt:lpstr>
      <vt:lpstr>链表 – 引入</vt:lpstr>
      <vt:lpstr>链表 – 遍历与查找</vt:lpstr>
      <vt:lpstr>链表 – 插入</vt:lpstr>
      <vt:lpstr>链表 – 删除</vt:lpstr>
      <vt:lpstr>链表的时间复杂度</vt:lpstr>
      <vt:lpstr>双向链表</vt:lpstr>
      <vt:lpstr>约瑟夫问题——双向循环链表解法</vt:lpstr>
      <vt:lpstr>约瑟夫问题——单向循环链表解法</vt:lpstr>
      <vt:lpstr>栈 – 引入</vt:lpstr>
      <vt:lpstr>栈 – 插入</vt:lpstr>
      <vt:lpstr>栈 – 删除</vt:lpstr>
      <vt:lpstr>栈 – 应用 – 程序员</vt:lpstr>
      <vt:lpstr>栈 – 应用 – 程序员</vt:lpstr>
      <vt:lpstr>单调栈 – 应用 –向右看齐(洛谷P2947)</vt:lpstr>
      <vt:lpstr>单调栈 – 应用 –向右看齐(洛谷P2947)</vt:lpstr>
      <vt:lpstr>栈 – 表达式问题</vt:lpstr>
      <vt:lpstr>栈 – 表达式问题P1449</vt:lpstr>
      <vt:lpstr>队列 – 引入</vt:lpstr>
      <vt:lpstr>队列 – 插入</vt:lpstr>
      <vt:lpstr>队列 – 删除</vt:lpstr>
      <vt:lpstr>队列 – 探究性质-blah数列（OpenJudge NOI 3.4 2729）</vt:lpstr>
      <vt:lpstr>优先队列（堆)</vt:lpstr>
      <vt:lpstr>优先队列（堆) –应用–合并果子 （洛谷P1090）</vt:lpstr>
      <vt:lpstr>优先队列（堆) –应用–合并果子 （洛谷P1090）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线性数据结构</dc:title>
  <dc:creator>Jackie Yuan</dc:creator>
  <cp:lastModifiedBy>yang</cp:lastModifiedBy>
  <cp:revision>11</cp:revision>
  <dcterms:created xsi:type="dcterms:W3CDTF">2019-07-23T00:21:00Z</dcterms:created>
  <dcterms:modified xsi:type="dcterms:W3CDTF">2025-02-22T00:47:46Z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4E2E40FAF699441BA5AAEB8E52909266_12</vt:lpwstr>
  </property>
  <property fmtid="{D5CDD505-2E9C-101B-9397-08002B2CF9AE}" pid="3" name="KSOProductBuildVer">
    <vt:lpwstr>2052-12.1.0.19770</vt:lpwstr>
  </property>
</Properties>
</file>